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4" r:id="rId7"/>
    <p:sldId id="261" r:id="rId8"/>
    <p:sldId id="262" r:id="rId9"/>
    <p:sldId id="265" r:id="rId10"/>
    <p:sldId id="266" r:id="rId11"/>
    <p:sldId id="263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CFA20F-E125-853E-6E3A-635031D81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769C76A-4D53-57FA-AE95-928133C83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57BB44-DDA8-78D9-7E05-81C3D8678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C55530-A83F-DA46-B338-60BC52970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EDCB6B-76E9-A850-A458-12D39748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67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02D928-9741-4CA1-CD69-EE6679AF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5739A08-3C14-06B3-96E5-504E929FA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2A1163-C5B8-FAF9-F8F7-4B216E16A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A17477-AB69-D488-F7C9-5CF9022CD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390986-B3C5-4AA3-AD8B-34F73976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765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3A40243-5939-0AEC-A274-97E18489F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3EFC715-37E9-DE38-A96A-D0F766A0A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993A2D-9BFA-541A-7AEE-52AE63F38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D0BE0B-720E-B182-ACEB-9634C55C1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621BA7-60F0-9B9B-FF7F-A6B070CEF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5485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971E34-829A-67C9-78EC-650C6A7C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2316F3-9A81-6D6B-089E-C5FCCFEBF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C91F2C-2AA2-63A4-356C-D0911164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5602F6-48B4-2A13-1E30-AD5DBFCBD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50E1AC-7328-A880-26BD-941CF51D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479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503667-083E-41E0-DFDD-153B2DF91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98CF5E-D56B-C005-692D-836D8BFAA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B1E32C-5D4D-7652-5D0D-493C618A2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203092-8D00-AC27-748A-E43DF6DC4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C8E4A7-67F8-992C-9ECB-44E674BE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9484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28985-843F-0FAE-68F6-086C725F4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6A452B-328D-2F29-31B2-B7E408579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D9A4578-CDA4-7442-FCBE-D72455600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E9C11C6-018B-081F-AAAD-8DDDE5D0A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C8E8B6-5232-69B0-B5D9-2F515D46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3A0D9AF-7358-5809-5E0D-27AAAFEF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604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91D2CE-BF11-0E05-673E-CE7549EA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EC100C-C362-8430-041C-3C898A7E3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360A202-B4CB-6FA9-EC4D-EE3053D9E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532370F-9E4D-CC82-49CE-2AD625075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092BD08-5D00-8942-4C89-2D8A57E7B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03EEC18-23D8-708D-161E-2FFFAE0A9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3713B0C-4EE6-81E9-F5F9-7487BA2D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52138C1-74E6-B290-7B2D-8BA945999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416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DFDFFE-C699-492B-EADF-7915B8C56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598DF2B-108A-815A-DFB2-320C75052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A9F39F9-26CD-4D43-8F44-39E1D0F6E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4C36C12-78B8-1AA4-D88A-3A84EA075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80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2A02E4A-3B21-E6E1-A2D5-915AF776C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14E634E-5A27-6442-77B4-7DD2BE595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3CF593-53A4-1C71-3CD8-B821CB69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1584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DED781-842A-D407-1C73-E6463807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CDA568-401B-757A-B168-4D33D0C1F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09F9E9-4A05-31CB-BEBD-0E93A15A6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B4C7EA3-0574-9B41-60A6-94A58095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66BF58C-FE32-2316-D212-E0A3759C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88CE1F2-4A4F-8002-BD21-02C2056D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6633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2ED337-517C-4EF5-808D-5960B470C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3B0523D-3A38-D223-6862-2373642CD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4E8D9E9-D327-88B6-32C3-A37155F44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5BB709-6E15-EBF9-59D9-0CB604D47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CD9B4A6-ABC2-FFEB-22D3-82832D8F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9096F06-16A8-1C87-423A-CA1643BE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9687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F3839D9-056E-BA29-F22E-9B8CC9665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D011D2-84D4-B046-7D29-F6753C8F6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A6E90D-9834-7045-9A34-51531BCAC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767CE8-86E9-A2AA-EE6C-56947F823A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E2A74-5F5E-3EA0-B845-1E5D64E88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656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hyperlink" Target="mailto:info@next-step.asia" TargetMode="Externa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D6A62F5-D714-116D-8AEC-DF3088D06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25133"/>
            <a:ext cx="12191999" cy="870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28800E7-10CF-2AE9-2FE5-23E774398D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8F202633-09C5-D81F-464A-E310E3179B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FAC803-39F2-91C1-AFE7-ACEF11604F63}"/>
              </a:ext>
            </a:extLst>
          </p:cNvPr>
          <p:cNvSpPr txBox="1"/>
          <p:nvPr/>
        </p:nvSpPr>
        <p:spPr>
          <a:xfrm>
            <a:off x="2018191" y="441303"/>
            <a:ext cx="784370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4000" b="1" dirty="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LED</a:t>
            </a:r>
            <a:r>
              <a:rPr kumimoji="1" lang="ja-JP" altLang="en-US" sz="4000" b="1" dirty="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クリスマスツリー組立説明書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B8A386-D8E1-7180-02FD-C2468ED6D9E9}"/>
              </a:ext>
            </a:extLst>
          </p:cNvPr>
          <p:cNvSpPr txBox="1"/>
          <p:nvPr/>
        </p:nvSpPr>
        <p:spPr>
          <a:xfrm>
            <a:off x="7791846" y="6499084"/>
            <a:ext cx="4086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4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合同会社ネクストステップ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C861991-68E6-E752-34BF-AEA56FE2306B}"/>
              </a:ext>
            </a:extLst>
          </p:cNvPr>
          <p:cNvSpPr txBox="1"/>
          <p:nvPr/>
        </p:nvSpPr>
        <p:spPr>
          <a:xfrm>
            <a:off x="7791846" y="6960749"/>
            <a:ext cx="4086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第</a:t>
            </a:r>
            <a:r>
              <a:rPr kumimoji="1" lang="en-US" altLang="ja-JP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版 </a:t>
            </a:r>
            <a:r>
              <a:rPr kumimoji="1" lang="en-US" altLang="ja-JP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</a:t>
            </a:r>
            <a:r>
              <a:rPr lang="en-US" altLang="ja-JP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22</a:t>
            </a:r>
            <a:r>
              <a:rPr lang="ja-JP" altLang="en-US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lang="en-US" altLang="ja-JP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12</a:t>
            </a:r>
            <a:r>
              <a:rPr lang="ja-JP" altLang="en-US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  <a:r>
              <a:rPr lang="en-US" altLang="ja-JP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lang="ja-JP" altLang="en-US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日</a:t>
            </a:r>
            <a:endParaRPr kumimoji="1" lang="ja-JP" altLang="en-US" sz="1600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" name="図 9" descr="ステージでパフォーマンスをしている人達&#10;&#10;自動的に生成された説明">
            <a:extLst>
              <a:ext uri="{FF2B5EF4-FFF2-40B4-BE49-F238E27FC236}">
                <a16:creationId xmlns:a16="http://schemas.microsoft.com/office/drawing/2014/main" id="{89F34462-31ED-9C38-CD7C-A74740465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63" y="1362980"/>
            <a:ext cx="2656161" cy="515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929900" y="326013"/>
            <a:ext cx="370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動作確認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13E3884-5307-8AE5-533E-486F2381DF84}"/>
              </a:ext>
            </a:extLst>
          </p:cNvPr>
          <p:cNvSpPr/>
          <p:nvPr/>
        </p:nvSpPr>
        <p:spPr>
          <a:xfrm>
            <a:off x="1080485" y="3350641"/>
            <a:ext cx="488256" cy="4663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FF67311-34DC-8957-3A58-4F192D567219}"/>
              </a:ext>
            </a:extLst>
          </p:cNvPr>
          <p:cNvSpPr/>
          <p:nvPr/>
        </p:nvSpPr>
        <p:spPr>
          <a:xfrm>
            <a:off x="5452548" y="4437776"/>
            <a:ext cx="643452" cy="45252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9BE32B0-9D0F-A059-9673-34C7E41F72E6}"/>
              </a:ext>
            </a:extLst>
          </p:cNvPr>
          <p:cNvSpPr/>
          <p:nvPr/>
        </p:nvSpPr>
        <p:spPr>
          <a:xfrm>
            <a:off x="5713474" y="4144974"/>
            <a:ext cx="765052" cy="5522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34AB485-45F6-4D13-C28A-5408B972006E}"/>
              </a:ext>
            </a:extLst>
          </p:cNvPr>
          <p:cNvSpPr txBox="1"/>
          <p:nvPr/>
        </p:nvSpPr>
        <p:spPr>
          <a:xfrm>
            <a:off x="1067793" y="4800112"/>
            <a:ext cx="37008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J1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5V DC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アダプター または</a:t>
            </a: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CN1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にモバイル電源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(USB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マイクロ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B)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を接続して</a:t>
            </a:r>
            <a:b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スイッチを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ON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側にスライドしてください。</a:t>
            </a:r>
            <a:b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b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組立に問題なければ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LED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が光りだします。</a:t>
            </a:r>
            <a:b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全然光らない、または一部の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LED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が光らない場合は</a:t>
            </a:r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電源を抜いて、はんだ付けを確認してください。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図 6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C648B7C8-8211-6D2D-AEE7-487479FB9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16" y="1450710"/>
            <a:ext cx="3793100" cy="2987066"/>
          </a:xfrm>
          <a:prstGeom prst="rect">
            <a:avLst/>
          </a:prstGeom>
        </p:spPr>
      </p:pic>
      <p:pic>
        <p:nvPicPr>
          <p:cNvPr id="9" name="図 8" descr="座る, テーブル, 光, 交通 が含まれている画像&#10;&#10;自動的に生成された説明">
            <a:extLst>
              <a:ext uri="{FF2B5EF4-FFF2-40B4-BE49-F238E27FC236}">
                <a16:creationId xmlns:a16="http://schemas.microsoft.com/office/drawing/2014/main" id="{4F351241-2B9E-78C7-F19C-1F57E971D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743" y="1450710"/>
            <a:ext cx="2058966" cy="3175233"/>
          </a:xfrm>
          <a:prstGeom prst="rect">
            <a:avLst/>
          </a:prstGeom>
        </p:spPr>
      </p:pic>
      <p:pic>
        <p:nvPicPr>
          <p:cNvPr id="12" name="図 11" descr="ステージで演奏している人&#10;&#10;自動的に生成された説明">
            <a:extLst>
              <a:ext uri="{FF2B5EF4-FFF2-40B4-BE49-F238E27FC236}">
                <a16:creationId xmlns:a16="http://schemas.microsoft.com/office/drawing/2014/main" id="{1E32CADC-EEBF-C142-49CD-FB1DD3071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635" y="1450710"/>
            <a:ext cx="1974788" cy="3169723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375922-3DF6-FD7A-8FF6-CC6F0B4BCBD2}"/>
              </a:ext>
            </a:extLst>
          </p:cNvPr>
          <p:cNvSpPr txBox="1"/>
          <p:nvPr/>
        </p:nvSpPr>
        <p:spPr>
          <a:xfrm>
            <a:off x="6779932" y="4890296"/>
            <a:ext cx="370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スイッチを入れて直ぐは同じ色で光りますが</a:t>
            </a:r>
            <a:b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しばらくするとカラフルな光り方になります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2" name="図 21" descr="ステージでパフォーマンスをしている人達&#10;&#10;自動的に生成された説明">
            <a:extLst>
              <a:ext uri="{FF2B5EF4-FFF2-40B4-BE49-F238E27FC236}">
                <a16:creationId xmlns:a16="http://schemas.microsoft.com/office/drawing/2014/main" id="{5688A0B8-60C0-3FE6-FF63-9712BCDF3D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752" y="1450710"/>
            <a:ext cx="1634040" cy="31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14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G-0858">
            <a:hlinkClick r:id="" action="ppaction://media"/>
            <a:extLst>
              <a:ext uri="{FF2B5EF4-FFF2-40B4-BE49-F238E27FC236}">
                <a16:creationId xmlns:a16="http://schemas.microsoft.com/office/drawing/2014/main" id="{BFD303EC-A506-A3CC-9DC7-7C642BF509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9120" y="730763"/>
            <a:ext cx="3259599" cy="5794844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801624" y="730763"/>
            <a:ext cx="5294376" cy="18445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完成した</a:t>
            </a:r>
            <a:r>
              <a:rPr kumimoji="1" lang="en-US" altLang="ja-JP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LED</a:t>
            </a:r>
            <a:r>
              <a:rPr kumimoji="1" lang="ja-JP" alt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クリスマスツリー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EDC3A52-E422-3606-198C-BE85BCCA4385}"/>
              </a:ext>
            </a:extLst>
          </p:cNvPr>
          <p:cNvSpPr txBox="1"/>
          <p:nvPr/>
        </p:nvSpPr>
        <p:spPr>
          <a:xfrm>
            <a:off x="302004" y="4549676"/>
            <a:ext cx="4555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合同会社 ネクストステップ</a:t>
            </a:r>
            <a:b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問合せ    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5"/>
              </a:rPr>
              <a:t>info@next-step.asia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dirty="0"/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販売サイト</a:t>
            </a:r>
          </a:p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https://nextstep.official.ec/</a:t>
            </a: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ドキュメントダウンロード</a:t>
            </a:r>
            <a:b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1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GitHUB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https://github.com/kaz19610303/LED_Christmas_tree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735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1CE888-5D10-AF57-8436-7697C3D83837}"/>
              </a:ext>
            </a:extLst>
          </p:cNvPr>
          <p:cNvSpPr txBox="1"/>
          <p:nvPr/>
        </p:nvSpPr>
        <p:spPr>
          <a:xfrm>
            <a:off x="929900" y="326012"/>
            <a:ext cx="301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部品表</a:t>
            </a: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19E522FF-BE33-F785-D777-8AD3DFFDF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001547"/>
              </p:ext>
            </p:extLst>
          </p:nvPr>
        </p:nvGraphicFramePr>
        <p:xfrm>
          <a:off x="1038226" y="787677"/>
          <a:ext cx="7848599" cy="558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1108">
                  <a:extLst>
                    <a:ext uri="{9D8B030D-6E8A-4147-A177-3AD203B41FA5}">
                      <a16:colId xmlns:a16="http://schemas.microsoft.com/office/drawing/2014/main" val="3712240412"/>
                    </a:ext>
                  </a:extLst>
                </a:gridCol>
                <a:gridCol w="1223265">
                  <a:extLst>
                    <a:ext uri="{9D8B030D-6E8A-4147-A177-3AD203B41FA5}">
                      <a16:colId xmlns:a16="http://schemas.microsoft.com/office/drawing/2014/main" val="2658110690"/>
                    </a:ext>
                  </a:extLst>
                </a:gridCol>
                <a:gridCol w="1510609">
                  <a:extLst>
                    <a:ext uri="{9D8B030D-6E8A-4147-A177-3AD203B41FA5}">
                      <a16:colId xmlns:a16="http://schemas.microsoft.com/office/drawing/2014/main" val="794868373"/>
                    </a:ext>
                  </a:extLst>
                </a:gridCol>
                <a:gridCol w="591108">
                  <a:extLst>
                    <a:ext uri="{9D8B030D-6E8A-4147-A177-3AD203B41FA5}">
                      <a16:colId xmlns:a16="http://schemas.microsoft.com/office/drawing/2014/main" val="4147246471"/>
                    </a:ext>
                  </a:extLst>
                </a:gridCol>
                <a:gridCol w="3932509">
                  <a:extLst>
                    <a:ext uri="{9D8B030D-6E8A-4147-A177-3AD203B41FA5}">
                      <a16:colId xmlns:a16="http://schemas.microsoft.com/office/drawing/2014/main" val="1553304041"/>
                    </a:ext>
                  </a:extLst>
                </a:gridCol>
              </a:tblGrid>
              <a:tr h="186152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ja-JP" sz="700" u="none" strike="noStrike">
                          <a:effectLst/>
                        </a:rPr>
                        <a:t>LED</a:t>
                      </a:r>
                      <a:r>
                        <a:rPr lang="ja-JP" altLang="en-US" sz="700" u="none" strike="noStrike">
                          <a:effectLst/>
                        </a:rPr>
                        <a:t>クリスマスツリー </a:t>
                      </a:r>
                      <a:r>
                        <a:rPr lang="en-US" altLang="ja-JP" sz="700" u="none" strike="noStrike">
                          <a:effectLst/>
                        </a:rPr>
                        <a:t>DIY </a:t>
                      </a:r>
                      <a:r>
                        <a:rPr lang="ja-JP" altLang="en-US" sz="700" u="none" strike="noStrike">
                          <a:effectLst/>
                        </a:rPr>
                        <a:t>キット </a:t>
                      </a:r>
                      <a:r>
                        <a:rPr lang="en-US" altLang="ja-JP" sz="700" u="none" strike="noStrike">
                          <a:effectLst/>
                        </a:rPr>
                        <a:t>A</a:t>
                      </a:r>
                      <a:r>
                        <a:rPr lang="ja-JP" altLang="en-US" sz="700" u="none" strike="noStrike">
                          <a:effectLst/>
                        </a:rPr>
                        <a:t>基板 部品表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2234237248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取付順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部品番号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品名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数量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備考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547931610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R2, R4, R6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抵抗 </a:t>
                      </a:r>
                      <a:r>
                        <a:rPr lang="en-US" altLang="ja-JP" sz="700" u="none" strike="noStrike">
                          <a:effectLst/>
                        </a:rPr>
                        <a:t>100</a:t>
                      </a:r>
                      <a:r>
                        <a:rPr lang="el-GR" sz="700" u="none" strike="noStrike">
                          <a:effectLst/>
                        </a:rPr>
                        <a:t>Ω</a:t>
                      </a:r>
                      <a:endParaRPr lang="el-GR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茶 黒 茶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052251691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2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R1, R3, R5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抵抗 </a:t>
                      </a:r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r>
                        <a:rPr lang="en-US" sz="700" u="none" strike="noStrike">
                          <a:effectLst/>
                        </a:rPr>
                        <a:t>k</a:t>
                      </a:r>
                      <a:r>
                        <a:rPr lang="el-GR" sz="700" u="none" strike="noStrike">
                          <a:effectLst/>
                        </a:rPr>
                        <a:t>Ω</a:t>
                      </a:r>
                      <a:endParaRPr lang="el-GR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茶 黒 赤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872062098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R7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抵抗 </a:t>
                      </a:r>
                      <a:r>
                        <a:rPr lang="en-US" altLang="ja-JP" sz="700" u="none" strike="noStrike">
                          <a:effectLst/>
                        </a:rPr>
                        <a:t>330</a:t>
                      </a:r>
                      <a:r>
                        <a:rPr lang="el-GR" sz="700" u="none" strike="noStrike">
                          <a:effectLst/>
                        </a:rPr>
                        <a:t>Ω</a:t>
                      </a:r>
                      <a:endParaRPr lang="el-GR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橙 橙 茶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776130471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4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LED1 ～ LED18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LED 3mm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18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極性あり　足が長い方が ＋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166968703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TR1, TR2, TR3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トランジスタ </a:t>
                      </a:r>
                      <a:r>
                        <a:rPr lang="en-US" altLang="ja-JP" sz="700" u="none" strike="noStrike">
                          <a:effectLst/>
                        </a:rPr>
                        <a:t>2SC1815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極性あり　基板の印刷に合わせる、</a:t>
                      </a:r>
                      <a:r>
                        <a:rPr lang="en-US" altLang="ja-JP" sz="700" u="none" strike="noStrike">
                          <a:effectLst/>
                        </a:rPr>
                        <a:t>TR2</a:t>
                      </a:r>
                      <a:r>
                        <a:rPr lang="ja-JP" altLang="en-US" sz="700" u="none" strike="noStrike">
                          <a:effectLst/>
                        </a:rPr>
                        <a:t>は横に曲げる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861481328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6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C1, C2, C3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電界コンデンサ </a:t>
                      </a:r>
                      <a:r>
                        <a:rPr lang="en-US" altLang="ja-JP" sz="700" u="none" strike="noStrike">
                          <a:effectLst/>
                        </a:rPr>
                        <a:t>47uF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極性あり　足が長い方が ＋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430323470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7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LED19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LED 5mm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極性あり　足が長い方が ＋、</a:t>
                      </a:r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r>
                        <a:rPr lang="ja-JP" altLang="en-US" sz="700" u="none" strike="noStrike">
                          <a:effectLst/>
                        </a:rPr>
                        <a:t>枚の基板を組み合わせた後に付ける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2057916338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基板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2640603027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292272141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4238269336"/>
                  </a:ext>
                </a:extLst>
              </a:tr>
              <a:tr h="186152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ja-JP" sz="700" u="none" strike="noStrike">
                          <a:effectLst/>
                        </a:rPr>
                        <a:t>LED</a:t>
                      </a:r>
                      <a:r>
                        <a:rPr lang="ja-JP" altLang="en-US" sz="700" u="none" strike="noStrike">
                          <a:effectLst/>
                        </a:rPr>
                        <a:t>クリスマスツリー </a:t>
                      </a:r>
                      <a:r>
                        <a:rPr lang="en-US" altLang="ja-JP" sz="700" u="none" strike="noStrike">
                          <a:effectLst/>
                        </a:rPr>
                        <a:t>DIY </a:t>
                      </a:r>
                      <a:r>
                        <a:rPr lang="ja-JP" altLang="en-US" sz="700" u="none" strike="noStrike">
                          <a:effectLst/>
                        </a:rPr>
                        <a:t>キット </a:t>
                      </a:r>
                      <a:r>
                        <a:rPr lang="en-US" altLang="ja-JP" sz="700" u="none" strike="noStrike">
                          <a:effectLst/>
                        </a:rPr>
                        <a:t>B</a:t>
                      </a:r>
                      <a:r>
                        <a:rPr lang="ja-JP" altLang="en-US" sz="700" u="none" strike="noStrike">
                          <a:effectLst/>
                        </a:rPr>
                        <a:t>基板 部品表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4020607644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取付順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部品番号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品名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数量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備考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4094935592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R2, R4, R6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抵抗 </a:t>
                      </a:r>
                      <a:r>
                        <a:rPr lang="en-US" altLang="ja-JP" sz="700" u="none" strike="noStrike">
                          <a:effectLst/>
                        </a:rPr>
                        <a:t>100</a:t>
                      </a:r>
                      <a:r>
                        <a:rPr lang="el-GR" sz="700" u="none" strike="noStrike">
                          <a:effectLst/>
                        </a:rPr>
                        <a:t>Ω</a:t>
                      </a:r>
                      <a:endParaRPr lang="el-GR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茶 黒 茶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175175892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2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R1, R3, R5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抵抗 </a:t>
                      </a:r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r>
                        <a:rPr lang="en-US" sz="700" u="none" strike="noStrike">
                          <a:effectLst/>
                        </a:rPr>
                        <a:t>k</a:t>
                      </a:r>
                      <a:r>
                        <a:rPr lang="el-GR" sz="700" u="none" strike="noStrike">
                          <a:effectLst/>
                        </a:rPr>
                        <a:t>Ω</a:t>
                      </a:r>
                      <a:endParaRPr lang="el-GR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茶 黒 赤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431630761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LED1 ～ LED18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LED 3mm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極性あり　足が長い方が ＋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597504307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4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TR1, TR2, TR3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トランジスタ </a:t>
                      </a:r>
                      <a:r>
                        <a:rPr lang="en-US" altLang="ja-JP" sz="700" u="none" strike="noStrike">
                          <a:effectLst/>
                        </a:rPr>
                        <a:t>2SC1815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極性あり　基板の印刷に合わせる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545304097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C1, C2, C3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電界コンデンサ </a:t>
                      </a:r>
                      <a:r>
                        <a:rPr lang="en-US" altLang="ja-JP" sz="700" u="none" strike="noStrike">
                          <a:effectLst/>
                        </a:rPr>
                        <a:t>47uF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極性あり　足が長い方が ＋、そあは下に曲げる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614630828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基板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089861995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322782051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2259728434"/>
                  </a:ext>
                </a:extLst>
              </a:tr>
              <a:tr h="186152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ja-JP" sz="700" u="none" strike="noStrike">
                          <a:effectLst/>
                        </a:rPr>
                        <a:t>LED</a:t>
                      </a:r>
                      <a:r>
                        <a:rPr lang="ja-JP" altLang="en-US" sz="700" u="none" strike="noStrike">
                          <a:effectLst/>
                        </a:rPr>
                        <a:t>クリスマスツリー </a:t>
                      </a:r>
                      <a:r>
                        <a:rPr lang="en-US" altLang="ja-JP" sz="700" u="none" strike="noStrike">
                          <a:effectLst/>
                        </a:rPr>
                        <a:t>DIY </a:t>
                      </a:r>
                      <a:r>
                        <a:rPr lang="ja-JP" altLang="en-US" sz="700" u="none" strike="noStrike">
                          <a:effectLst/>
                        </a:rPr>
                        <a:t>キット ベースボード 部品表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2159715057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取付順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部品番号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品名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数量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備考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61219492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マイクロ</a:t>
                      </a:r>
                      <a:r>
                        <a:rPr lang="en-US" sz="700" u="none" strike="noStrike">
                          <a:effectLst/>
                        </a:rPr>
                        <a:t>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974769293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2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スライド</a:t>
                      </a:r>
                      <a:r>
                        <a:rPr lang="en-US" sz="700" u="none" strike="noStrike">
                          <a:effectLst/>
                        </a:rPr>
                        <a:t>SW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14931403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DC</a:t>
                      </a:r>
                      <a:r>
                        <a:rPr lang="ja-JP" altLang="en-US" sz="700" u="none" strike="noStrike">
                          <a:effectLst/>
                        </a:rPr>
                        <a:t>ジャック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15474521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基板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549443874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20mm</a:t>
                      </a:r>
                      <a:r>
                        <a:rPr lang="ja-JP" altLang="en-US" sz="700" u="none" strike="noStrike">
                          <a:effectLst/>
                        </a:rPr>
                        <a:t>スペーサー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4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639623287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3mm</a:t>
                      </a:r>
                      <a:r>
                        <a:rPr lang="ja-JP" altLang="en-US" sz="700" u="none" strike="noStrike">
                          <a:effectLst/>
                        </a:rPr>
                        <a:t>ビス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4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 dirty="0">
                          <a:effectLst/>
                        </a:rPr>
                        <a:t>　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4125379331"/>
                  </a:ext>
                </a:extLst>
              </a:tr>
            </a:tbl>
          </a:graphicData>
        </a:graphic>
      </p:graphicFrame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8BAB52-D950-E179-053C-8C1D4036C7F4}"/>
              </a:ext>
            </a:extLst>
          </p:cNvPr>
          <p:cNvSpPr txBox="1"/>
          <p:nvPr/>
        </p:nvSpPr>
        <p:spPr>
          <a:xfrm>
            <a:off x="8995151" y="787678"/>
            <a:ext cx="3044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組み立てを始める前に</a:t>
            </a:r>
            <a:b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部品が揃っているか確認します</a:t>
            </a:r>
          </a:p>
        </p:txBody>
      </p:sp>
    </p:spTree>
    <p:extLst>
      <p:ext uri="{BB962C8B-B14F-4D97-AF65-F5344CB8AC3E}">
        <p14:creationId xmlns:p14="http://schemas.microsoft.com/office/powerpoint/2010/main" val="416087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929900" y="326013"/>
            <a:ext cx="301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基板回路図</a:t>
            </a:r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4DF2158-EEFC-912B-C7A3-7D9E239A0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7" y="1006040"/>
            <a:ext cx="6674568" cy="4845919"/>
          </a:xfrm>
          <a:prstGeom prst="rect">
            <a:avLst/>
          </a:prstGeom>
        </p:spPr>
      </p:pic>
      <p:pic>
        <p:nvPicPr>
          <p:cNvPr id="8" name="図 7" descr="マップ&#10;&#10;自動的に生成された説明">
            <a:extLst>
              <a:ext uri="{FF2B5EF4-FFF2-40B4-BE49-F238E27FC236}">
                <a16:creationId xmlns:a16="http://schemas.microsoft.com/office/drawing/2014/main" id="{6DE51BA6-B713-56D1-B898-BC683F278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08" y="1006040"/>
            <a:ext cx="2790075" cy="484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7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929900" y="326013"/>
            <a:ext cx="301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基板回路図</a:t>
            </a:r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8397D13-CC7D-4B5E-5BB7-B11A0786F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84" y="1006040"/>
            <a:ext cx="6674568" cy="4845919"/>
          </a:xfrm>
          <a:prstGeom prst="rect">
            <a:avLst/>
          </a:prstGeom>
        </p:spPr>
      </p:pic>
      <p:pic>
        <p:nvPicPr>
          <p:cNvPr id="5" name="図 4" descr="マップ&#10;&#10;自動的に生成された説明">
            <a:extLst>
              <a:ext uri="{FF2B5EF4-FFF2-40B4-BE49-F238E27FC236}">
                <a16:creationId xmlns:a16="http://schemas.microsoft.com/office/drawing/2014/main" id="{EBE50F21-E67A-FF6E-C05E-63A534436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349" y="1007000"/>
            <a:ext cx="2858067" cy="48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84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929900" y="326013"/>
            <a:ext cx="301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ベース基板回路図</a:t>
            </a:r>
          </a:p>
        </p:txBody>
      </p:sp>
      <p:pic>
        <p:nvPicPr>
          <p:cNvPr id="3" name="図 2" descr="ダイアグラム, 概略図&#10;&#10;自動的に生成された説明">
            <a:extLst>
              <a:ext uri="{FF2B5EF4-FFF2-40B4-BE49-F238E27FC236}">
                <a16:creationId xmlns:a16="http://schemas.microsoft.com/office/drawing/2014/main" id="{E668290C-BBA5-2ACD-04C7-87B4D12BF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84" y="1006040"/>
            <a:ext cx="6674568" cy="4845919"/>
          </a:xfrm>
          <a:prstGeom prst="rect">
            <a:avLst/>
          </a:prstGeom>
        </p:spPr>
      </p:pic>
      <p:pic>
        <p:nvPicPr>
          <p:cNvPr id="5" name="図 4" descr="回路, 電子機器 が含まれている画像&#10;&#10;自動的に生成された説明">
            <a:extLst>
              <a:ext uri="{FF2B5EF4-FFF2-40B4-BE49-F238E27FC236}">
                <a16:creationId xmlns:a16="http://schemas.microsoft.com/office/drawing/2014/main" id="{FC32486C-8DDC-F265-394F-F4F52DDBE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91" y="1006040"/>
            <a:ext cx="2869747" cy="28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5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929900" y="326013"/>
            <a:ext cx="301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プリント基板</a:t>
            </a:r>
          </a:p>
        </p:txBody>
      </p:sp>
      <p:pic>
        <p:nvPicPr>
          <p:cNvPr id="8" name="図 7" descr="図形, 矢印&#10;&#10;自動的に生成された説明">
            <a:extLst>
              <a:ext uri="{FF2B5EF4-FFF2-40B4-BE49-F238E27FC236}">
                <a16:creationId xmlns:a16="http://schemas.microsoft.com/office/drawing/2014/main" id="{6FF1201A-6EFB-22BF-14B5-3EDF915A3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8" y="2111528"/>
            <a:ext cx="3385764" cy="306665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6627582-C5BD-2C8E-0859-C96CAD8B2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713" y="2111528"/>
            <a:ext cx="3295650" cy="3047689"/>
          </a:xfrm>
          <a:prstGeom prst="rect">
            <a:avLst/>
          </a:prstGeom>
        </p:spPr>
      </p:pic>
      <p:pic>
        <p:nvPicPr>
          <p:cNvPr id="12" name="図 11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5C4AB96F-2E93-BF77-F6F6-4125F7B39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224" y="2696534"/>
            <a:ext cx="3915592" cy="203155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5812051-B270-4562-A991-4BD7320D8699}"/>
              </a:ext>
            </a:extLst>
          </p:cNvPr>
          <p:cNvSpPr txBox="1"/>
          <p:nvPr/>
        </p:nvSpPr>
        <p:spPr>
          <a:xfrm>
            <a:off x="1885686" y="5394121"/>
            <a:ext cx="80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56BC2E-EBA2-3187-DBEB-62BF804AD190}"/>
              </a:ext>
            </a:extLst>
          </p:cNvPr>
          <p:cNvSpPr txBox="1"/>
          <p:nvPr/>
        </p:nvSpPr>
        <p:spPr>
          <a:xfrm>
            <a:off x="5492254" y="5394121"/>
            <a:ext cx="80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AE872FD-2185-5457-3617-CFD22463DBCA}"/>
              </a:ext>
            </a:extLst>
          </p:cNvPr>
          <p:cNvSpPr txBox="1"/>
          <p:nvPr/>
        </p:nvSpPr>
        <p:spPr>
          <a:xfrm>
            <a:off x="9063156" y="5394121"/>
            <a:ext cx="140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</a:t>
            </a:r>
          </a:p>
        </p:txBody>
      </p:sp>
    </p:spTree>
    <p:extLst>
      <p:ext uri="{BB962C8B-B14F-4D97-AF65-F5344CB8AC3E}">
        <p14:creationId xmlns:p14="http://schemas.microsoft.com/office/powerpoint/2010/main" val="3453368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929900" y="326013"/>
            <a:ext cx="370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基板・</a:t>
            </a:r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基板の組み立て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B36F12-89C3-BC41-2C32-50BF9C3BEF85}"/>
              </a:ext>
            </a:extLst>
          </p:cNvPr>
          <p:cNvSpPr txBox="1"/>
          <p:nvPr/>
        </p:nvSpPr>
        <p:spPr>
          <a:xfrm>
            <a:off x="1868079" y="3337954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R2,R4,R6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C65BA0A-E3BF-BFB1-FB64-21A41CE0DC4E}"/>
              </a:ext>
            </a:extLst>
          </p:cNvPr>
          <p:cNvSpPr txBox="1"/>
          <p:nvPr/>
        </p:nvSpPr>
        <p:spPr>
          <a:xfrm>
            <a:off x="4800303" y="3337953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R1,R3,R5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" name="図 9" descr="図形, 矢印&#10;&#10;自動的に生成された説明">
            <a:extLst>
              <a:ext uri="{FF2B5EF4-FFF2-40B4-BE49-F238E27FC236}">
                <a16:creationId xmlns:a16="http://schemas.microsoft.com/office/drawing/2014/main" id="{0AC46DF4-5016-C8A9-1AB3-828E4C144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09" y="1024804"/>
            <a:ext cx="2724940" cy="2229913"/>
          </a:xfrm>
          <a:prstGeom prst="rect">
            <a:avLst/>
          </a:prstGeom>
        </p:spPr>
      </p:pic>
      <p:pic>
        <p:nvPicPr>
          <p:cNvPr id="12" name="図 11" descr="図形, 矢印&#10;&#10;自動的に生成された説明">
            <a:extLst>
              <a:ext uri="{FF2B5EF4-FFF2-40B4-BE49-F238E27FC236}">
                <a16:creationId xmlns:a16="http://schemas.microsoft.com/office/drawing/2014/main" id="{42F94C36-2F0B-73B9-47ED-B3FD0D868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74" y="1042858"/>
            <a:ext cx="2438401" cy="2211859"/>
          </a:xfrm>
          <a:prstGeom prst="rect">
            <a:avLst/>
          </a:prstGeom>
        </p:spPr>
      </p:pic>
      <p:pic>
        <p:nvPicPr>
          <p:cNvPr id="14" name="図 13" descr="ダイアグラム, 概略図&#10;&#10;自動的に生成された説明">
            <a:extLst>
              <a:ext uri="{FF2B5EF4-FFF2-40B4-BE49-F238E27FC236}">
                <a16:creationId xmlns:a16="http://schemas.microsoft.com/office/drawing/2014/main" id="{98337033-D638-63FE-7294-1A38B9549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64" y="1042857"/>
            <a:ext cx="1431089" cy="220723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964661-CD05-26AC-58BB-B0CBC3CAB9DF}"/>
              </a:ext>
            </a:extLst>
          </p:cNvPr>
          <p:cNvSpPr txBox="1"/>
          <p:nvPr/>
        </p:nvSpPr>
        <p:spPr>
          <a:xfrm>
            <a:off x="7492062" y="3337952"/>
            <a:ext cx="440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R7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7" name="図 16" descr="ダイアグラム, 矢印&#10;&#10;自動的に生成された説明">
            <a:extLst>
              <a:ext uri="{FF2B5EF4-FFF2-40B4-BE49-F238E27FC236}">
                <a16:creationId xmlns:a16="http://schemas.microsoft.com/office/drawing/2014/main" id="{4625F4DB-13FE-BA67-DD6A-B294DE2FD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77" y="4067898"/>
            <a:ext cx="2545975" cy="220723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386B152-2317-E255-2D96-EA63FF8FF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062" y="4055730"/>
            <a:ext cx="2438401" cy="219556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22C5D10-34ED-9C65-6628-35A2D6206A4F}"/>
              </a:ext>
            </a:extLst>
          </p:cNvPr>
          <p:cNvSpPr txBox="1"/>
          <p:nvPr/>
        </p:nvSpPr>
        <p:spPr>
          <a:xfrm>
            <a:off x="4832009" y="6350011"/>
            <a:ext cx="1504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TR1,TR2,TR3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8BF06BF-6BC9-23EC-6FB7-BBC82A1E98E3}"/>
              </a:ext>
            </a:extLst>
          </p:cNvPr>
          <p:cNvSpPr txBox="1"/>
          <p:nvPr/>
        </p:nvSpPr>
        <p:spPr>
          <a:xfrm>
            <a:off x="8144376" y="6350010"/>
            <a:ext cx="1133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C1,C2,C3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D4D611E-C19D-9ECF-973E-2E99FDAB96BF}"/>
              </a:ext>
            </a:extLst>
          </p:cNvPr>
          <p:cNvSpPr txBox="1"/>
          <p:nvPr/>
        </p:nvSpPr>
        <p:spPr>
          <a:xfrm>
            <a:off x="1039009" y="720837"/>
            <a:ext cx="41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①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8059C4C-EF1D-A151-6836-7EAD5BD3467E}"/>
              </a:ext>
            </a:extLst>
          </p:cNvPr>
          <p:cNvSpPr txBox="1"/>
          <p:nvPr/>
        </p:nvSpPr>
        <p:spPr>
          <a:xfrm>
            <a:off x="4204858" y="716093"/>
            <a:ext cx="41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②</a:t>
            </a:r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CF1C343-073D-61B7-C792-B937A3AF7813}"/>
              </a:ext>
            </a:extLst>
          </p:cNvPr>
          <p:cNvSpPr txBox="1"/>
          <p:nvPr/>
        </p:nvSpPr>
        <p:spPr>
          <a:xfrm>
            <a:off x="6947200" y="716093"/>
            <a:ext cx="41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③</a:t>
            </a:r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457179D-ED1C-3E03-8905-2BA89A3FC85E}"/>
              </a:ext>
            </a:extLst>
          </p:cNvPr>
          <p:cNvSpPr txBox="1"/>
          <p:nvPr/>
        </p:nvSpPr>
        <p:spPr>
          <a:xfrm>
            <a:off x="1039009" y="3728965"/>
            <a:ext cx="41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④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54B8B9D-7044-885A-B460-FB72E337E156}"/>
              </a:ext>
            </a:extLst>
          </p:cNvPr>
          <p:cNvSpPr txBox="1"/>
          <p:nvPr/>
        </p:nvSpPr>
        <p:spPr>
          <a:xfrm>
            <a:off x="4281623" y="3728965"/>
            <a:ext cx="41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⑤</a:t>
            </a:r>
            <a:endParaRPr kumimoji="1" lang="ja-JP" altLang="en-US" dirty="0"/>
          </a:p>
        </p:txBody>
      </p:sp>
      <p:pic>
        <p:nvPicPr>
          <p:cNvPr id="28" name="図 27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CEF171C1-41CB-2AE0-7950-1C4743AAFB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09" y="4050702"/>
            <a:ext cx="2731132" cy="1782494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79A2E99-80AD-2192-463A-66B911022D9F}"/>
              </a:ext>
            </a:extLst>
          </p:cNvPr>
          <p:cNvSpPr txBox="1"/>
          <p:nvPr/>
        </p:nvSpPr>
        <p:spPr>
          <a:xfrm>
            <a:off x="7465317" y="3728965"/>
            <a:ext cx="41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⑥</a:t>
            </a:r>
            <a:endParaRPr kumimoji="1" lang="ja-JP" altLang="en-US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74401C6-8B32-19BD-E9FB-9E620ED36AEB}"/>
              </a:ext>
            </a:extLst>
          </p:cNvPr>
          <p:cNvSpPr txBox="1"/>
          <p:nvPr/>
        </p:nvSpPr>
        <p:spPr>
          <a:xfrm>
            <a:off x="1509062" y="5890600"/>
            <a:ext cx="1504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LED1 </a:t>
            </a:r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 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LED18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C108909-9D8B-8990-9741-BA84F288AD4F}"/>
              </a:ext>
            </a:extLst>
          </p:cNvPr>
          <p:cNvSpPr txBox="1"/>
          <p:nvPr/>
        </p:nvSpPr>
        <p:spPr>
          <a:xfrm>
            <a:off x="1867800" y="4375296"/>
            <a:ext cx="39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＋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DB612EB-535F-3DF2-0CA9-09318675C598}"/>
              </a:ext>
            </a:extLst>
          </p:cNvPr>
          <p:cNvSpPr txBox="1"/>
          <p:nvPr/>
        </p:nvSpPr>
        <p:spPr>
          <a:xfrm>
            <a:off x="2462074" y="4366793"/>
            <a:ext cx="39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＋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F23873F-ABA0-4A8F-F499-AE8F4598FFC3}"/>
              </a:ext>
            </a:extLst>
          </p:cNvPr>
          <p:cNvSpPr txBox="1"/>
          <p:nvPr/>
        </p:nvSpPr>
        <p:spPr>
          <a:xfrm>
            <a:off x="8767041" y="1029628"/>
            <a:ext cx="29775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背の低い部品から取り付けます</a:t>
            </a:r>
          </a:p>
          <a:p>
            <a:endParaRPr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R2,R4,R6(100Ω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抵抗の取付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R1,R3,R5(1kΩ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抵抗の取付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R7(330Ω)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抵抗の取付 </a:t>
            </a:r>
            <a:r>
              <a:rPr kumimoji="1" lang="en-US" altLang="ja-JP" sz="1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  <a:r>
              <a:rPr kumimoji="1" lang="ja-JP" altLang="en-US" sz="1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基板のみ</a:t>
            </a:r>
            <a:endParaRPr kumimoji="1" lang="en-US" altLang="ja-JP" sz="1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④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LED1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LED18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の取付</a:t>
            </a:r>
            <a:b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基板の淵に合わせて足をまげます</a:t>
            </a:r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上の穴が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+(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足の長い方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です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⑤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TR1,TR3,TR3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の取付</a:t>
            </a:r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kumimoji="1" lang="ja-JP" altLang="en-US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基板の</a:t>
            </a:r>
            <a:r>
              <a:rPr kumimoji="1" lang="en-US" altLang="ja-JP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TR2</a:t>
            </a:r>
            <a:r>
              <a:rPr kumimoji="1" lang="ja-JP" altLang="en-US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は横に曲げます</a:t>
            </a: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⑥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C1,C2,C3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の取付</a:t>
            </a:r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2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  <a:r>
              <a:rPr kumimoji="1" lang="ja-JP" altLang="en-US" sz="12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基板の</a:t>
            </a:r>
            <a:r>
              <a:rPr kumimoji="1" lang="en-US" altLang="ja-JP" sz="12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C2</a:t>
            </a:r>
            <a:r>
              <a:rPr kumimoji="1" lang="ja-JP" altLang="en-US" sz="12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は下に曲げます</a:t>
            </a:r>
            <a:endParaRPr kumimoji="1" lang="en-US" altLang="ja-JP" sz="1200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200" b="1" dirty="0">
                <a:solidFill>
                  <a:schemeClr val="bg2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※</a:t>
            </a:r>
            <a:r>
              <a:rPr lang="en-US" altLang="ja-JP" sz="1200" b="1" dirty="0">
                <a:solidFill>
                  <a:schemeClr val="bg2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lang="ja-JP" altLang="en-US" sz="1200" b="1" dirty="0">
                <a:solidFill>
                  <a:schemeClr val="bg2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基板の</a:t>
            </a:r>
            <a:r>
              <a:rPr lang="en-US" altLang="ja-JP" sz="1200" b="1" dirty="0">
                <a:solidFill>
                  <a:schemeClr val="bg2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LED17</a:t>
            </a:r>
            <a:r>
              <a:rPr lang="ja-JP" altLang="en-US" sz="1200" b="1" dirty="0">
                <a:solidFill>
                  <a:schemeClr val="bg2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は組立後に取付けます</a:t>
            </a:r>
            <a:endParaRPr kumimoji="1" lang="ja-JP" altLang="en-US" sz="1200" b="1" dirty="0">
              <a:solidFill>
                <a:schemeClr val="bg2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CB87B67-1345-5139-C041-585091C3C2CE}"/>
              </a:ext>
            </a:extLst>
          </p:cNvPr>
          <p:cNvSpPr/>
          <p:nvPr/>
        </p:nvSpPr>
        <p:spPr>
          <a:xfrm>
            <a:off x="5064083" y="5153513"/>
            <a:ext cx="296482" cy="156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7CA7949-F0AA-6D33-2FBF-F8BD519CD946}"/>
              </a:ext>
            </a:extLst>
          </p:cNvPr>
          <p:cNvSpPr/>
          <p:nvPr/>
        </p:nvSpPr>
        <p:spPr>
          <a:xfrm>
            <a:off x="9033478" y="5578678"/>
            <a:ext cx="296482" cy="36911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D9EBAE9-F545-D574-38AC-FEDE45CA6E15}"/>
              </a:ext>
            </a:extLst>
          </p:cNvPr>
          <p:cNvSpPr txBox="1"/>
          <p:nvPr/>
        </p:nvSpPr>
        <p:spPr>
          <a:xfrm>
            <a:off x="4954163" y="4924095"/>
            <a:ext cx="582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TR2</a:t>
            </a:r>
            <a:endParaRPr kumimoji="1" lang="ja-JP" altLang="en-US" sz="1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09834CA-C78C-FE2A-8D71-62CC9FCA2145}"/>
              </a:ext>
            </a:extLst>
          </p:cNvPr>
          <p:cNvSpPr txBox="1"/>
          <p:nvPr/>
        </p:nvSpPr>
        <p:spPr>
          <a:xfrm>
            <a:off x="8986862" y="5326076"/>
            <a:ext cx="582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</a:t>
            </a:r>
            <a:r>
              <a:rPr kumimoji="1" lang="en-US" altLang="ja-JP" sz="1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endParaRPr kumimoji="1" lang="ja-JP" altLang="en-US" sz="1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5572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929900" y="326013"/>
            <a:ext cx="370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ベース基板の組み立て</a:t>
            </a:r>
          </a:p>
        </p:txBody>
      </p:sp>
      <p:pic>
        <p:nvPicPr>
          <p:cNvPr id="3" name="図 2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59AB7D52-8BD0-F574-A315-470E824A8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71" y="2267934"/>
            <a:ext cx="2842615" cy="2747948"/>
          </a:xfrm>
          <a:prstGeom prst="rect">
            <a:avLst/>
          </a:prstGeom>
        </p:spPr>
      </p:pic>
      <p:pic>
        <p:nvPicPr>
          <p:cNvPr id="5" name="図 4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9420F695-901D-E344-1AA4-17C9EEFC9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436" y="2267936"/>
            <a:ext cx="2769127" cy="2747948"/>
          </a:xfrm>
          <a:prstGeom prst="rect">
            <a:avLst/>
          </a:prstGeom>
        </p:spPr>
      </p:pic>
      <p:pic>
        <p:nvPicPr>
          <p:cNvPr id="8" name="図 7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2429587A-0A45-1979-DE14-BB4693C6F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933" y="2267934"/>
            <a:ext cx="2961296" cy="274794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6C515F-76DB-FA42-A77B-AAB5B1FA70BE}"/>
              </a:ext>
            </a:extLst>
          </p:cNvPr>
          <p:cNvSpPr txBox="1"/>
          <p:nvPr/>
        </p:nvSpPr>
        <p:spPr>
          <a:xfrm>
            <a:off x="1228726" y="5314950"/>
            <a:ext cx="220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マイクロ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USB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コネクター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BD2606B-10AA-C2B2-3A16-10B1FC88E86B}"/>
              </a:ext>
            </a:extLst>
          </p:cNvPr>
          <p:cNvSpPr txBox="1"/>
          <p:nvPr/>
        </p:nvSpPr>
        <p:spPr>
          <a:xfrm>
            <a:off x="4991099" y="5314947"/>
            <a:ext cx="220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スライドスイッチ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76059C-8DC9-E94C-3B9F-A47E8677B304}"/>
              </a:ext>
            </a:extLst>
          </p:cNvPr>
          <p:cNvSpPr txBox="1"/>
          <p:nvPr/>
        </p:nvSpPr>
        <p:spPr>
          <a:xfrm>
            <a:off x="9110665" y="5314947"/>
            <a:ext cx="1509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3.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DC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ジャック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9C47F71-5D82-A950-DEFF-1EA58221ABE3}"/>
              </a:ext>
            </a:extLst>
          </p:cNvPr>
          <p:cNvSpPr txBox="1"/>
          <p:nvPr/>
        </p:nvSpPr>
        <p:spPr>
          <a:xfrm>
            <a:off x="1003771" y="1304925"/>
            <a:ext cx="601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ベース基板も背の低い部品からハンダ付けします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13E3884-5307-8AE5-533E-486F2381DF84}"/>
              </a:ext>
            </a:extLst>
          </p:cNvPr>
          <p:cNvSpPr/>
          <p:nvPr/>
        </p:nvSpPr>
        <p:spPr>
          <a:xfrm>
            <a:off x="1080485" y="3350641"/>
            <a:ext cx="488256" cy="4663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FF67311-34DC-8957-3A58-4F192D567219}"/>
              </a:ext>
            </a:extLst>
          </p:cNvPr>
          <p:cNvSpPr/>
          <p:nvPr/>
        </p:nvSpPr>
        <p:spPr>
          <a:xfrm>
            <a:off x="5452548" y="4437776"/>
            <a:ext cx="643452" cy="45252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9BE32B0-9D0F-A059-9673-34C7E41F72E6}"/>
              </a:ext>
            </a:extLst>
          </p:cNvPr>
          <p:cNvSpPr/>
          <p:nvPr/>
        </p:nvSpPr>
        <p:spPr>
          <a:xfrm>
            <a:off x="8345613" y="3885500"/>
            <a:ext cx="765052" cy="5522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65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929900" y="326013"/>
            <a:ext cx="370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各基板の組み合わせ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76059C-8DC9-E94C-3B9F-A47E8677B304}"/>
              </a:ext>
            </a:extLst>
          </p:cNvPr>
          <p:cNvSpPr txBox="1"/>
          <p:nvPr/>
        </p:nvSpPr>
        <p:spPr>
          <a:xfrm>
            <a:off x="4407569" y="4858835"/>
            <a:ext cx="34780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基板・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基板をベース基板にハンダ付けします</a:t>
            </a:r>
            <a:b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b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基板・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基板とベース基板の</a:t>
            </a:r>
          </a:p>
          <a:p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+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kumimoji="1"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-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を間違わないようにしてください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13E3884-5307-8AE5-533E-486F2381DF84}"/>
              </a:ext>
            </a:extLst>
          </p:cNvPr>
          <p:cNvSpPr/>
          <p:nvPr/>
        </p:nvSpPr>
        <p:spPr>
          <a:xfrm>
            <a:off x="1080485" y="3350641"/>
            <a:ext cx="488256" cy="4663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FF67311-34DC-8957-3A58-4F192D567219}"/>
              </a:ext>
            </a:extLst>
          </p:cNvPr>
          <p:cNvSpPr/>
          <p:nvPr/>
        </p:nvSpPr>
        <p:spPr>
          <a:xfrm>
            <a:off x="5452548" y="4437776"/>
            <a:ext cx="643452" cy="45252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9BE32B0-9D0F-A059-9673-34C7E41F72E6}"/>
              </a:ext>
            </a:extLst>
          </p:cNvPr>
          <p:cNvSpPr/>
          <p:nvPr/>
        </p:nvSpPr>
        <p:spPr>
          <a:xfrm>
            <a:off x="5713474" y="4144974"/>
            <a:ext cx="765052" cy="5522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97D2B23D-61D2-A347-3D4C-5997C029A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69" y="2124687"/>
            <a:ext cx="3376862" cy="224731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D7E737BD-EDB0-4DDE-8DCF-02691FA54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710" y="2124687"/>
            <a:ext cx="3376860" cy="224731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879DA9E-F223-5465-3F32-207D00D88309}"/>
              </a:ext>
            </a:extLst>
          </p:cNvPr>
          <p:cNvSpPr txBox="1"/>
          <p:nvPr/>
        </p:nvSpPr>
        <p:spPr>
          <a:xfrm>
            <a:off x="8325110" y="4858835"/>
            <a:ext cx="30420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LED17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の取付</a:t>
            </a:r>
          </a:p>
          <a:p>
            <a:b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LED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も基板の淵に合わせて曲げます</a:t>
            </a:r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向かって右側が 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+ 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です</a:t>
            </a:r>
            <a:b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C480DB-AE90-82C1-EA6B-CDEF6C4966D0}"/>
              </a:ext>
            </a:extLst>
          </p:cNvPr>
          <p:cNvSpPr txBox="1"/>
          <p:nvPr/>
        </p:nvSpPr>
        <p:spPr>
          <a:xfrm>
            <a:off x="9949343" y="2256639"/>
            <a:ext cx="46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+</a:t>
            </a:r>
            <a:endParaRPr kumimoji="1" lang="ja-JP" altLang="en-US" sz="2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ECA72F9-B841-183A-092F-D93267005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13" y="1338799"/>
            <a:ext cx="2244554" cy="3041009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34AB485-45F6-4D13-C28A-5408B972006E}"/>
              </a:ext>
            </a:extLst>
          </p:cNvPr>
          <p:cNvSpPr txBox="1"/>
          <p:nvPr/>
        </p:nvSpPr>
        <p:spPr>
          <a:xfrm>
            <a:off x="1198058" y="4858834"/>
            <a:ext cx="3042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基板・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基板は溝を合わせて組付けます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0889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679</Words>
  <Application>Microsoft Office PowerPoint</Application>
  <PresentationFormat>ワイド画面</PresentationFormat>
  <Paragraphs>182</Paragraphs>
  <Slides>11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メイリオ</vt:lpstr>
      <vt:lpstr>游ゴシック</vt:lpstr>
      <vt:lpstr>游ゴシック Light</vt:lpstr>
      <vt:lpstr>Arial</vt:lpstr>
      <vt:lpstr>Calibri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上野 和昭</dc:creator>
  <cp:lastModifiedBy>上野 和昭</cp:lastModifiedBy>
  <cp:revision>10</cp:revision>
  <dcterms:created xsi:type="dcterms:W3CDTF">2022-10-22T07:42:54Z</dcterms:created>
  <dcterms:modified xsi:type="dcterms:W3CDTF">2022-12-01T11:48:03Z</dcterms:modified>
</cp:coreProperties>
</file>